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56" r:id="rId2"/>
    <p:sldId id="257" r:id="rId3"/>
    <p:sldId id="301" r:id="rId4"/>
    <p:sldId id="289" r:id="rId5"/>
    <p:sldId id="302" r:id="rId6"/>
    <p:sldId id="258" r:id="rId7"/>
    <p:sldId id="291" r:id="rId8"/>
    <p:sldId id="299" r:id="rId9"/>
    <p:sldId id="303" r:id="rId10"/>
    <p:sldId id="304" r:id="rId11"/>
    <p:sldId id="305" r:id="rId12"/>
    <p:sldId id="306" r:id="rId13"/>
    <p:sldId id="277" r:id="rId14"/>
    <p:sldId id="30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C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969D1C-B0D8-4CB7-BDA1-1237E2E59299}" v="7" dt="2024-01-26T05:54:14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łgorzata Filipińska" userId="5f6818a428b4daee" providerId="LiveId" clId="{E9969D1C-B0D8-4CB7-BDA1-1237E2E59299}"/>
    <pc:docChg chg="custSel addSld modSld">
      <pc:chgData name="Małgorzata Filipińska" userId="5f6818a428b4daee" providerId="LiveId" clId="{E9969D1C-B0D8-4CB7-BDA1-1237E2E59299}" dt="2024-01-26T05:55:00.091" v="56" actId="478"/>
      <pc:docMkLst>
        <pc:docMk/>
      </pc:docMkLst>
      <pc:sldChg chg="delSp mod">
        <pc:chgData name="Małgorzata Filipińska" userId="5f6818a428b4daee" providerId="LiveId" clId="{E9969D1C-B0D8-4CB7-BDA1-1237E2E59299}" dt="2024-01-26T05:55:00.091" v="56" actId="478"/>
        <pc:sldMkLst>
          <pc:docMk/>
          <pc:sldMk cId="1386446496" sldId="277"/>
        </pc:sldMkLst>
        <pc:spChg chg="del">
          <ac:chgData name="Małgorzata Filipińska" userId="5f6818a428b4daee" providerId="LiveId" clId="{E9969D1C-B0D8-4CB7-BDA1-1237E2E59299}" dt="2024-01-26T05:55:00.091" v="56" actId="478"/>
          <ac:spMkLst>
            <pc:docMk/>
            <pc:sldMk cId="1386446496" sldId="277"/>
            <ac:spMk id="5" creationId="{E2A1D18D-0194-7CF2-9BE1-3E0816BF4C7F}"/>
          </ac:spMkLst>
        </pc:spChg>
      </pc:sldChg>
      <pc:sldChg chg="addSp delSp modSp add mod">
        <pc:chgData name="Małgorzata Filipińska" userId="5f6818a428b4daee" providerId="LiveId" clId="{E9969D1C-B0D8-4CB7-BDA1-1237E2E59299}" dt="2024-01-26T05:54:49.709" v="55" actId="1076"/>
        <pc:sldMkLst>
          <pc:docMk/>
          <pc:sldMk cId="1039575057" sldId="307"/>
        </pc:sldMkLst>
        <pc:spChg chg="del">
          <ac:chgData name="Małgorzata Filipińska" userId="5f6818a428b4daee" providerId="LiveId" clId="{E9969D1C-B0D8-4CB7-BDA1-1237E2E59299}" dt="2024-01-26T05:51:37.063" v="8" actId="478"/>
          <ac:spMkLst>
            <pc:docMk/>
            <pc:sldMk cId="1039575057" sldId="307"/>
            <ac:spMk id="2" creationId="{AB859FCB-0D77-6ECE-CDEC-FB326D2C95FB}"/>
          </ac:spMkLst>
        </pc:spChg>
        <pc:spChg chg="del">
          <ac:chgData name="Małgorzata Filipińska" userId="5f6818a428b4daee" providerId="LiveId" clId="{E9969D1C-B0D8-4CB7-BDA1-1237E2E59299}" dt="2024-01-26T05:51:15.255" v="1" actId="478"/>
          <ac:spMkLst>
            <pc:docMk/>
            <pc:sldMk cId="1039575057" sldId="307"/>
            <ac:spMk id="3" creationId="{59734440-8F78-B629-C2F8-BCF07C0B2075}"/>
          </ac:spMkLst>
        </pc:spChg>
        <pc:spChg chg="mod">
          <ac:chgData name="Małgorzata Filipińska" userId="5f6818a428b4daee" providerId="LiveId" clId="{E9969D1C-B0D8-4CB7-BDA1-1237E2E59299}" dt="2024-01-26T05:54:35.651" v="53" actId="122"/>
          <ac:spMkLst>
            <pc:docMk/>
            <pc:sldMk cId="1039575057" sldId="307"/>
            <ac:spMk id="5" creationId="{E2A1D18D-0194-7CF2-9BE1-3E0816BF4C7F}"/>
          </ac:spMkLst>
        </pc:spChg>
        <pc:spChg chg="add del mod">
          <ac:chgData name="Małgorzata Filipińska" userId="5f6818a428b4daee" providerId="LiveId" clId="{E9969D1C-B0D8-4CB7-BDA1-1237E2E59299}" dt="2024-01-26T05:51:42.996" v="10" actId="478"/>
          <ac:spMkLst>
            <pc:docMk/>
            <pc:sldMk cId="1039575057" sldId="307"/>
            <ac:spMk id="6" creationId="{340E70EE-13E1-E35F-C6BC-126B51521A75}"/>
          </ac:spMkLst>
        </pc:spChg>
        <pc:spChg chg="add del mod">
          <ac:chgData name="Małgorzata Filipińska" userId="5f6818a428b4daee" providerId="LiveId" clId="{E9969D1C-B0D8-4CB7-BDA1-1237E2E59299}" dt="2024-01-26T05:51:40.219" v="9" actId="478"/>
          <ac:spMkLst>
            <pc:docMk/>
            <pc:sldMk cId="1039575057" sldId="307"/>
            <ac:spMk id="9" creationId="{6177F073-8A2E-AFD8-177A-C148334BF0BE}"/>
          </ac:spMkLst>
        </pc:spChg>
        <pc:spChg chg="add mod">
          <ac:chgData name="Małgorzata Filipińska" userId="5f6818a428b4daee" providerId="LiveId" clId="{E9969D1C-B0D8-4CB7-BDA1-1237E2E59299}" dt="2024-01-26T05:54:49.709" v="55" actId="1076"/>
          <ac:spMkLst>
            <pc:docMk/>
            <pc:sldMk cId="1039575057" sldId="307"/>
            <ac:spMk id="10" creationId="{2DD5BEB7-831F-7D8D-3C05-92C5238E98A6}"/>
          </ac:spMkLst>
        </pc:spChg>
        <pc:picChg chg="add mod">
          <ac:chgData name="Małgorzata Filipińska" userId="5f6818a428b4daee" providerId="LiveId" clId="{E9969D1C-B0D8-4CB7-BDA1-1237E2E59299}" dt="2024-01-26T05:51:32.596" v="7" actId="14100"/>
          <ac:picMkLst>
            <pc:docMk/>
            <pc:sldMk cId="1039575057" sldId="307"/>
            <ac:picMk id="7" creationId="{B7C98953-92EE-7E37-3C12-7D3EEF50C2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C1C2-C776-4182-99C5-B45264CDA88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11167-1B3D-42DA-B726-C2ACB6A7E0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6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11167-1B3D-42DA-B726-C2ACB6A7E0D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6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11167-1B3D-42DA-B726-C2ACB6A7E0D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266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11167-1B3D-42DA-B726-C2ACB6A7E0D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379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67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72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50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092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33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3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93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76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72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96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261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14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76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71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C3E73B-9648-476F-BB99-F3A299915431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FE322C0-A843-4B20-B65E-911841B9B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406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bss.cm-uj.krakow.pl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katarzyna.szczerbinska@uj.edu.p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bss.cm-uj.krakow.pl/badania-i-projekty/projekt-eu-navigate/" TargetMode="External"/><Relationship Id="rId2" Type="http://schemas.openxmlformats.org/officeDocument/2006/relationships/hyperlink" Target="https://eunavigate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995925E8-29AC-ED1B-0D89-3931B8632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688" y="5416525"/>
            <a:ext cx="9818624" cy="1143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latin typeface="Arial"/>
                <a:cs typeface="Arial"/>
              </a:rPr>
              <a:t>Wdrożenie i ocena interwencji polegającej na nawigacji osób starszych z chorobą nowotworową oraz ich opiekunów: międzynarodowe badanie RCT</a:t>
            </a:r>
            <a:endParaRPr lang="pl-PL" sz="2000" dirty="0"/>
          </a:p>
          <a:p>
            <a:pPr algn="just"/>
            <a:endParaRPr lang="pl-PL" sz="2800" dirty="0"/>
          </a:p>
        </p:txBody>
      </p:sp>
      <p:pic>
        <p:nvPicPr>
          <p:cNvPr id="5" name="Obraz 4" descr="Obraz zawierający zrzut ekranu, Grafika, design&#10;&#10;Opis wygenerowany automatycznie">
            <a:extLst>
              <a:ext uri="{FF2B5EF4-FFF2-40B4-BE49-F238E27FC236}">
                <a16:creationId xmlns:a16="http://schemas.microsoft.com/office/drawing/2014/main" id="{8D62DF18-7B8C-A71C-DE6F-2A875FFAD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8" y="2294662"/>
            <a:ext cx="9818624" cy="22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0" y="2479249"/>
            <a:ext cx="10716327" cy="38171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osoby poniżej 70 roku życia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mieszkające poza terenem miasta Kraków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objęte domową opieką hospicyjną lub opieką paliatywną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pensjonariusze Domów Pomocy Społecznej, Zakładów Opiekuńczo- Zdrowotnych, Zakładów Opiekuńczo- Leczniczych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osoby odbywające karę pozbawienia wolności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cierpiące na aktywne choroby psychiczne bądź uzależnione od substancji odurzających i alkoholu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będące w zaawansowanym stadium chorób otępiennych (nie mogące wyrazić pełnej świadomej zgody na udział w programie)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Kto </a:t>
            </a:r>
            <a:r>
              <a:rPr lang="pl-PL" sz="4400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nie może</a:t>
            </a:r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brać udziału?</a:t>
            </a:r>
          </a:p>
        </p:txBody>
      </p:sp>
    </p:spTree>
    <p:extLst>
      <p:ext uri="{BB962C8B-B14F-4D97-AF65-F5344CB8AC3E}">
        <p14:creationId xmlns:p14="http://schemas.microsoft.com/office/powerpoint/2010/main" val="40729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0" y="2394408"/>
            <a:ext cx="10716327" cy="390195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pl-PL" sz="1600" b="1" dirty="0">
                <a:latin typeface="Arial"/>
                <a:cs typeface="Arial"/>
              </a:rPr>
              <a:t>Wypełnienie ankiety preselekcji</a:t>
            </a:r>
            <a:r>
              <a:rPr lang="pl-PL" sz="1600" dirty="0">
                <a:latin typeface="Arial"/>
                <a:cs typeface="Arial"/>
              </a:rPr>
              <a:t> w Szpitalu Uniwersyteckim (ul. Kopernika 50) przez </a:t>
            </a:r>
            <a:r>
              <a:rPr lang="pl-PL" sz="1600" dirty="0" err="1">
                <a:latin typeface="Arial"/>
                <a:cs typeface="Arial"/>
              </a:rPr>
              <a:t>preselekcjonerkę</a:t>
            </a:r>
            <a:r>
              <a:rPr lang="pl-PL" sz="1600" dirty="0">
                <a:latin typeface="Arial"/>
                <a:cs typeface="Arial"/>
              </a:rPr>
              <a:t> </a:t>
            </a:r>
            <a:br>
              <a:rPr lang="pl-PL" sz="1600" dirty="0">
                <a:latin typeface="Arial"/>
                <a:cs typeface="Arial"/>
              </a:rPr>
            </a:br>
            <a:r>
              <a:rPr lang="pl-PL" sz="1600" b="1" dirty="0">
                <a:latin typeface="Arial"/>
                <a:cs typeface="Arial"/>
              </a:rPr>
              <a:t>lub samodzielne zgłoszenie przez telefon </a:t>
            </a:r>
            <a:r>
              <a:rPr lang="pl-PL" sz="1600" dirty="0">
                <a:latin typeface="Arial"/>
                <a:cs typeface="Arial"/>
              </a:rPr>
              <a:t>do Pracowni Badań nad Starzejącym się Społeczeństwem UJCM </a:t>
            </a:r>
            <a:br>
              <a:rPr lang="pl-PL" sz="1600" dirty="0">
                <a:latin typeface="Arial"/>
                <a:cs typeface="Arial"/>
              </a:rPr>
            </a:br>
            <a:r>
              <a:rPr lang="pl-PL" sz="1600" dirty="0">
                <a:latin typeface="Arial"/>
                <a:cs typeface="Arial"/>
              </a:rPr>
              <a:t>(ul. Skawińska 8) </a:t>
            </a:r>
            <a:endParaRPr lang="pl-PL" sz="1600" b="1" dirty="0">
              <a:latin typeface="Arial"/>
              <a:cs typeface="Arial"/>
            </a:endParaRPr>
          </a:p>
          <a:p>
            <a:pPr algn="just">
              <a:buFont typeface="+mj-lt"/>
              <a:buAutoNum type="arabicPeriod"/>
            </a:pPr>
            <a:r>
              <a:rPr lang="pl-PL" sz="1600" b="1" dirty="0">
                <a:latin typeface="Arial"/>
                <a:cs typeface="Arial"/>
              </a:rPr>
              <a:t>Wypełnienie ankiety</a:t>
            </a:r>
            <a:r>
              <a:rPr lang="pl-PL" sz="1600" dirty="0">
                <a:latin typeface="Arial"/>
                <a:cs typeface="Arial"/>
              </a:rPr>
              <a:t>: pomiar podstawowy przeprowadzany w ustalonym z pacjentem i opiekunem miejscu</a:t>
            </a:r>
          </a:p>
          <a:p>
            <a:pPr algn="just">
              <a:buFont typeface="+mj-lt"/>
              <a:buAutoNum type="arabicPeriod"/>
            </a:pPr>
            <a:r>
              <a:rPr lang="pl-PL" sz="1600" dirty="0">
                <a:latin typeface="Arial"/>
                <a:cs typeface="Arial"/>
              </a:rPr>
              <a:t>Przesłanie przez badaczki danych do systemu </a:t>
            </a:r>
            <a:r>
              <a:rPr lang="pl-PL" sz="1600" dirty="0" err="1">
                <a:latin typeface="Arial"/>
                <a:cs typeface="Arial"/>
              </a:rPr>
              <a:t>REDCap</a:t>
            </a:r>
            <a:r>
              <a:rPr lang="pl-PL" sz="1600" dirty="0">
                <a:latin typeface="Arial"/>
                <a:cs typeface="Arial"/>
              </a:rPr>
              <a:t> w celu randomizacji (losowego przydzielenia pacjentów do grupy interwencyjnej lub kontrolnej)</a:t>
            </a:r>
          </a:p>
          <a:p>
            <a:pPr algn="just">
              <a:buFont typeface="+mj-lt"/>
              <a:buAutoNum type="arabicPeriod"/>
            </a:pPr>
            <a:r>
              <a:rPr lang="pl-PL" sz="1600" dirty="0">
                <a:latin typeface="Arial"/>
                <a:cs typeface="Arial"/>
              </a:rPr>
              <a:t>Przydzielenie pacjenta do grupy interwencyjnej lub kontrolnej</a:t>
            </a:r>
          </a:p>
          <a:p>
            <a:pPr algn="just">
              <a:buFont typeface="+mj-lt"/>
              <a:buAutoNum type="arabicPeriod"/>
            </a:pPr>
            <a:endParaRPr lang="pl-PL" sz="1600" dirty="0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pl-PL" sz="1600" dirty="0">
                <a:latin typeface="Arial"/>
                <a:cs typeface="Arial"/>
              </a:rPr>
              <a:t>Pacjenci przydzieleni </a:t>
            </a:r>
            <a:r>
              <a:rPr lang="pl-PL" sz="1600" b="1" dirty="0">
                <a:latin typeface="Arial"/>
                <a:cs typeface="Arial"/>
              </a:rPr>
              <a:t>do grupy interwencyjnej otrzymają natychmiastowe wsparcie </a:t>
            </a:r>
            <a:r>
              <a:rPr lang="pl-PL" sz="1600" dirty="0">
                <a:latin typeface="Arial"/>
                <a:cs typeface="Arial"/>
              </a:rPr>
              <a:t>nawigatora przez 12 miesięcy, z kolei pacjenci przydzieleni </a:t>
            </a:r>
            <a:r>
              <a:rPr lang="pl-PL" sz="1600" b="1" dirty="0">
                <a:latin typeface="Arial"/>
                <a:cs typeface="Arial"/>
              </a:rPr>
              <a:t>do grupy kontrolnej otrzymają wsparcie nawigatora po 6 miesiącach</a:t>
            </a:r>
            <a:r>
              <a:rPr lang="pl-PL" sz="1600" dirty="0">
                <a:latin typeface="Arial"/>
                <a:cs typeface="Arial"/>
              </a:rPr>
              <a:t>, wsparcie będzie udzielane również przez 12 miesięcy.</a:t>
            </a:r>
          </a:p>
          <a:p>
            <a:pPr>
              <a:buFont typeface="+mj-lt"/>
              <a:buAutoNum type="arabicPeriod"/>
            </a:pPr>
            <a:endParaRPr lang="pl-PL" sz="16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pl-PL" sz="1600" b="1" dirty="0">
                <a:solidFill>
                  <a:srgbClr val="FF0000"/>
                </a:solidFill>
                <a:latin typeface="Arial"/>
                <a:cs typeface="Arial"/>
              </a:rPr>
              <a:t>WAŻNE! </a:t>
            </a:r>
            <a:r>
              <a:rPr lang="pl-PL" sz="1600" dirty="0">
                <a:latin typeface="Arial"/>
                <a:cs typeface="Arial"/>
              </a:rPr>
              <a:t>BADANIA MAJĄ CHARATER ANONIMOWY 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Etapy kwalifikacji do programu</a:t>
            </a:r>
          </a:p>
        </p:txBody>
      </p:sp>
    </p:spTree>
    <p:extLst>
      <p:ext uri="{BB962C8B-B14F-4D97-AF65-F5344CB8AC3E}">
        <p14:creationId xmlns:p14="http://schemas.microsoft.com/office/powerpoint/2010/main" val="72273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83153D-5211-F31E-DDDD-E9FCFDB1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728" y="2561374"/>
            <a:ext cx="5189857" cy="576262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Dzwoniąc do Pracowni Badań </a:t>
            </a:r>
            <a:b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nad Starzejącym się Społeczeństwem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3426724"/>
            <a:ext cx="5189856" cy="2865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ul. Skawińska 8 , 31-066 Kraków 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Tel:  502 186 434 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 godzinach 7.30-16.30 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Od poniedziałku do piątku 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https://pbss.cm-uj.krakow.pl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09C9CA8-4E80-34A0-EAFE-DAF053569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15" y="2539804"/>
            <a:ext cx="5194583" cy="576262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Kontaktując się z Panią </a:t>
            </a:r>
            <a:b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Olhą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Szymaszczuk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- Soska 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40C4A94-AA06-84E9-3550-7483EE377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3426723"/>
            <a:ext cx="5194583" cy="2865603"/>
          </a:xfrm>
        </p:spPr>
        <p:txBody>
          <a:bodyPr/>
          <a:lstStyle/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Oddział Kliniczny Onkologii Szpitala Uniwersyteckiego w Krakowie 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Ul. Kopernika 50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 godzinach 7:00-15:00</a:t>
            </a:r>
          </a:p>
          <a:p>
            <a:pPr marL="45720" indent="0">
              <a:buNone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Od poniedziałku do piątku </a:t>
            </a:r>
          </a:p>
          <a:p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Jak zgłosić się do programu? </a:t>
            </a:r>
            <a:b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 możliwości:</a:t>
            </a:r>
          </a:p>
        </p:txBody>
      </p:sp>
    </p:spTree>
    <p:extLst>
      <p:ext uri="{BB962C8B-B14F-4D97-AF65-F5344CB8AC3E}">
        <p14:creationId xmlns:p14="http://schemas.microsoft.com/office/powerpoint/2010/main" val="19280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59FCB-0D77-6ECE-CDEC-FB326D2C9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106" y="673461"/>
            <a:ext cx="9144000" cy="760119"/>
          </a:xfrm>
        </p:spPr>
        <p:txBody>
          <a:bodyPr>
            <a:normAutofit fontScale="90000"/>
          </a:bodyPr>
          <a:lstStyle/>
          <a:p>
            <a:pPr algn="r"/>
            <a:r>
              <a:rPr lang="pl-PL" spc="50" dirty="0">
                <a:ln w="0"/>
                <a:solidFill>
                  <a:srgbClr val="127C6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/>
              </a:rPr>
              <a:t>Dziękujemy za uwagę!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734440-8F78-B629-C2F8-BCF07C0B2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548" y="1842080"/>
            <a:ext cx="11235558" cy="396239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pl-PL" sz="2900" b="1" dirty="0">
                <a:solidFill>
                  <a:schemeClr val="bg2"/>
                </a:solidFill>
                <a:latin typeface="+mj-lt"/>
                <a:ea typeface="Calibri"/>
                <a:cs typeface="Calibri"/>
              </a:rPr>
              <a:t>Skład Zespołu w projekcie NAVIGATE EU</a:t>
            </a:r>
          </a:p>
          <a:p>
            <a:pPr algn="l"/>
            <a:r>
              <a:rPr lang="pl-PL" sz="2900" dirty="0">
                <a:solidFill>
                  <a:schemeClr val="bg2"/>
                </a:solidFill>
                <a:latin typeface="+mj-lt"/>
                <a:ea typeface="Calibri"/>
                <a:cs typeface="Calibri"/>
              </a:rPr>
              <a:t>Prof. dr hab. n. med. Katarzyna Szczerbińska</a:t>
            </a:r>
          </a:p>
          <a:p>
            <a:pPr algn="l"/>
            <a:r>
              <a:rPr lang="pl-PL" sz="2900" dirty="0">
                <a:solidFill>
                  <a:schemeClr val="bg2"/>
                </a:solidFill>
                <a:latin typeface="+mj-lt"/>
                <a:ea typeface="Calibri"/>
                <a:cs typeface="Calibri"/>
              </a:rPr>
              <a:t>Mgr Małgorzata Filipińska </a:t>
            </a:r>
          </a:p>
          <a:p>
            <a:pPr algn="l"/>
            <a:r>
              <a:rPr lang="pl-PL" sz="2900" dirty="0">
                <a:solidFill>
                  <a:schemeClr val="bg2"/>
                </a:solidFill>
                <a:latin typeface="+mj-lt"/>
                <a:ea typeface="Calibri"/>
                <a:cs typeface="Calibri"/>
              </a:rPr>
              <a:t>Mgr Aneta Krawczycka-Mika </a:t>
            </a:r>
          </a:p>
          <a:p>
            <a:pPr algn="l"/>
            <a:r>
              <a:rPr lang="pl-PL" sz="2900" dirty="0">
                <a:solidFill>
                  <a:schemeClr val="bg2"/>
                </a:solidFill>
                <a:latin typeface="+mj-lt"/>
                <a:ea typeface="Calibri"/>
                <a:cs typeface="Calibri"/>
              </a:rPr>
              <a:t>Mgr Adrianna Ziuziakowska </a:t>
            </a:r>
          </a:p>
          <a:p>
            <a:pPr algn="l"/>
            <a:endParaRPr lang="pl-PL" sz="2900" dirty="0">
              <a:solidFill>
                <a:schemeClr val="bg2"/>
              </a:solidFill>
              <a:latin typeface="+mj-lt"/>
              <a:ea typeface="Calibri"/>
              <a:cs typeface="Calibri"/>
            </a:endParaRPr>
          </a:p>
          <a:p>
            <a:r>
              <a:rPr lang="pl-PL" sz="2900" b="1" dirty="0">
                <a:solidFill>
                  <a:schemeClr val="bg2"/>
                </a:solidFill>
                <a:latin typeface="+mj-lt"/>
                <a:ea typeface="Calibri"/>
                <a:cs typeface="Arial"/>
              </a:rPr>
              <a:t>Kontakt: telefon 502 186 434</a:t>
            </a:r>
            <a:endParaRPr lang="pl-PL" sz="2900" dirty="0">
              <a:solidFill>
                <a:schemeClr val="bg2"/>
              </a:solidFill>
              <a:latin typeface="+mj-lt"/>
              <a:ea typeface="Calibri"/>
              <a:cs typeface="Arial"/>
            </a:endParaRPr>
          </a:p>
          <a:p>
            <a:r>
              <a:rPr lang="pl-PL" sz="2900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Pracownia Badań nad Starzejącą Się Populacją</a:t>
            </a:r>
          </a:p>
          <a:p>
            <a:r>
              <a:rPr lang="pl-PL" sz="2900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Wydział Lekarski, Uniwersytet Jagielloński Collegium </a:t>
            </a:r>
            <a:r>
              <a:rPr lang="pl-PL" sz="2900" dirty="0" err="1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Medicum</a:t>
            </a:r>
            <a:r>
              <a:rPr lang="pl-PL" sz="2900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 </a:t>
            </a:r>
            <a:endParaRPr lang="pl-PL" sz="2900" dirty="0">
              <a:latin typeface="+mj-lt"/>
            </a:endParaRPr>
          </a:p>
          <a:p>
            <a:r>
              <a:rPr lang="pl-PL" sz="2900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ul. Skawińska 8, 31-066 Kraków</a:t>
            </a:r>
          </a:p>
          <a:p>
            <a:pPr marL="228600" indent="-228600"/>
            <a:r>
              <a:rPr lang="en-US" sz="2900" dirty="0">
                <a:solidFill>
                  <a:srgbClr val="365F91"/>
                </a:solidFill>
                <a:latin typeface="+mj-lt"/>
                <a:ea typeface="Calibri"/>
                <a:cs typeface="Calibri"/>
              </a:rPr>
              <a:t>e-mail: </a:t>
            </a:r>
            <a:r>
              <a:rPr lang="en-US" sz="2900" dirty="0">
                <a:solidFill>
                  <a:srgbClr val="0000FF"/>
                </a:solidFill>
                <a:latin typeface="+mj-lt"/>
                <a:ea typeface="Calibri"/>
                <a:cs typeface="Calibri"/>
                <a:hlinkClick r:id="rId2"/>
              </a:rPr>
              <a:t>katarzyna.szczerbinska@uj.edu.pl</a:t>
            </a:r>
            <a:endParaRPr lang="pl-PL" sz="2900" dirty="0"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44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E2A1D18D-0194-7CF2-9BE1-3E0816BF4C7F}"/>
              </a:ext>
            </a:extLst>
          </p:cNvPr>
          <p:cNvSpPr txBox="1"/>
          <p:nvPr/>
        </p:nvSpPr>
        <p:spPr>
          <a:xfrm>
            <a:off x="5476971" y="2391894"/>
            <a:ext cx="63872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127C6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https://eunavigate.com/</a:t>
            </a:r>
            <a:br>
              <a:rPr lang="pl-PL" sz="1400" dirty="0">
                <a:solidFill>
                  <a:srgbClr val="127C6F"/>
                </a:solidFill>
              </a:rPr>
            </a:br>
            <a:endParaRPr lang="pl-PL" sz="1400" dirty="0">
              <a:solidFill>
                <a:srgbClr val="127C6F"/>
              </a:solidFill>
            </a:endParaRPr>
          </a:p>
          <a:p>
            <a:pPr algn="ctr"/>
            <a:r>
              <a:rPr lang="pl-PL" sz="1400" dirty="0">
                <a:solidFill>
                  <a:srgbClr val="127C6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https://pbss.cm-uj.krakow.pl/badania-i-projekty/projekt-eu-navigate/</a:t>
            </a:r>
            <a:endParaRPr lang="pl-PL" sz="1400" dirty="0">
              <a:solidFill>
                <a:srgbClr val="127C6F"/>
              </a:solidFill>
            </a:endParaRPr>
          </a:p>
          <a:p>
            <a:pPr algn="ctr"/>
            <a:endParaRPr lang="pl-PL" sz="1400" dirty="0">
              <a:solidFill>
                <a:srgbClr val="127C6F"/>
              </a:solidFill>
            </a:endParaRPr>
          </a:p>
          <a:p>
            <a:pPr algn="ctr"/>
            <a:r>
              <a:rPr lang="pl-PL" sz="1400" dirty="0">
                <a:solidFill>
                  <a:srgbClr val="127C6F"/>
                </a:solidFill>
              </a:rPr>
              <a:t>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7C98953-92EE-7E37-3C12-7D3EEF50C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696"/>
            <a:ext cx="5109329" cy="6875696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2DD5BEB7-831F-7D8D-3C05-92C5238E9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7928" y="1437033"/>
            <a:ext cx="5661366" cy="760119"/>
          </a:xfrm>
        </p:spPr>
        <p:txBody>
          <a:bodyPr>
            <a:normAutofit fontScale="90000"/>
          </a:bodyPr>
          <a:lstStyle/>
          <a:p>
            <a:pPr algn="ctr"/>
            <a:r>
              <a:rPr lang="pl-PL" spc="50" dirty="0">
                <a:ln w="0"/>
                <a:solidFill>
                  <a:srgbClr val="127C6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/>
              </a:rPr>
              <a:t>Więcej informacji na stronach:</a:t>
            </a:r>
          </a:p>
        </p:txBody>
      </p:sp>
    </p:spTree>
    <p:extLst>
      <p:ext uri="{BB962C8B-B14F-4D97-AF65-F5344CB8AC3E}">
        <p14:creationId xmlns:p14="http://schemas.microsoft.com/office/powerpoint/2010/main" val="103957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1" y="2347274"/>
            <a:ext cx="9939484" cy="3949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600" b="1" dirty="0">
                <a:latin typeface="Arial"/>
                <a:cs typeface="Arial"/>
              </a:rPr>
              <a:t>Międzynarodowy projekt </a:t>
            </a:r>
            <a:r>
              <a:rPr lang="pl-PL" sz="1600" dirty="0">
                <a:latin typeface="Arial"/>
                <a:cs typeface="Arial"/>
              </a:rPr>
              <a:t>badawczy: 7 uniwersytetów, 4 organizacje</a:t>
            </a:r>
          </a:p>
          <a:p>
            <a:pPr marL="0" indent="0">
              <a:buNone/>
            </a:pPr>
            <a:endParaRPr lang="pl-PL" sz="1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pl-PL" sz="1600" dirty="0">
                <a:latin typeface="Arial"/>
                <a:cs typeface="Arial"/>
              </a:rPr>
              <a:t>W Polsce realizowany przez </a:t>
            </a:r>
            <a:r>
              <a:rPr lang="pl-PL" sz="1600" b="1" dirty="0">
                <a:latin typeface="Arial"/>
                <a:cs typeface="Arial"/>
              </a:rPr>
              <a:t>Pracownię Badań nad Starzejącym się Społeczeństwem </a:t>
            </a:r>
            <a:br>
              <a:rPr lang="pl-PL" sz="1600" b="1" dirty="0">
                <a:latin typeface="Arial"/>
                <a:cs typeface="Arial"/>
              </a:rPr>
            </a:br>
            <a:r>
              <a:rPr lang="pl-PL" sz="1600" dirty="0">
                <a:latin typeface="Arial"/>
                <a:cs typeface="Arial"/>
              </a:rPr>
              <a:t>na Wydziale Lekarskim Uniwersytetu Jagiellońskiego </a:t>
            </a:r>
            <a:r>
              <a:rPr lang="pl-PL" sz="1600" b="1" dirty="0">
                <a:latin typeface="Arial"/>
                <a:cs typeface="Arial"/>
              </a:rPr>
              <a:t>Collegium </a:t>
            </a:r>
            <a:r>
              <a:rPr lang="pl-PL" sz="1600" b="1" dirty="0" err="1">
                <a:latin typeface="Arial"/>
                <a:cs typeface="Arial"/>
              </a:rPr>
              <a:t>Medicum</a:t>
            </a:r>
            <a:endParaRPr lang="pl-PL" sz="1600" b="1" dirty="0">
              <a:latin typeface="Arial"/>
              <a:cs typeface="Calibri"/>
            </a:endParaRPr>
          </a:p>
          <a:p>
            <a:pPr marL="0" indent="0">
              <a:buNone/>
            </a:pPr>
            <a:endParaRPr lang="pl-PL" sz="1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pl-PL" sz="1600" dirty="0">
                <a:latin typeface="Arial"/>
                <a:cs typeface="Arial"/>
              </a:rPr>
              <a:t> 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200" dirty="0"/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Czym jest EU </a:t>
            </a:r>
            <a:r>
              <a:rPr lang="pl-PL" sz="44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Navigate</a:t>
            </a:r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 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2ED8DA7-C77A-85BE-745C-F3492C83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87" y="4007202"/>
            <a:ext cx="6124423" cy="24855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76D6046-0ADB-2527-4B72-F2E32FB78192}"/>
              </a:ext>
            </a:extLst>
          </p:cNvPr>
          <p:cNvSpPr txBox="1"/>
          <p:nvPr/>
        </p:nvSpPr>
        <p:spPr>
          <a:xfrm>
            <a:off x="4012676" y="6492784"/>
            <a:ext cx="41666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dirty="0"/>
              <a:t>Spotkanie grupy projektowej w Portugalii, wrzesień 2023</a:t>
            </a:r>
          </a:p>
        </p:txBody>
      </p:sp>
    </p:spTree>
    <p:extLst>
      <p:ext uri="{BB962C8B-B14F-4D97-AF65-F5344CB8AC3E}">
        <p14:creationId xmlns:p14="http://schemas.microsoft.com/office/powerpoint/2010/main" val="122649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257" y="2799760"/>
            <a:ext cx="9939484" cy="34871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None/>
            </a:pPr>
            <a:r>
              <a:rPr lang="pl-PL" sz="1600" b="1" dirty="0">
                <a:latin typeface="Arial"/>
                <a:cs typeface="Arial"/>
              </a:rPr>
              <a:t>	</a:t>
            </a:r>
            <a:r>
              <a:rPr lang="pl-PL" sz="2000" b="1" dirty="0">
                <a:latin typeface="Arial"/>
                <a:cs typeface="Arial"/>
              </a:rPr>
              <a:t>Program </a:t>
            </a:r>
            <a:r>
              <a:rPr lang="pl-PL" sz="2000" b="1" dirty="0" err="1">
                <a:latin typeface="Arial"/>
                <a:cs typeface="Arial"/>
              </a:rPr>
              <a:t>NavCare</a:t>
            </a:r>
            <a:r>
              <a:rPr lang="pl-PL" sz="2000" b="1" dirty="0">
                <a:latin typeface="Arial"/>
                <a:cs typeface="Arial"/>
              </a:rPr>
              <a:t>-EU jest niefarmakologiczną oraz darmową </a:t>
            </a:r>
            <a:r>
              <a:rPr lang="pl-PL" sz="2000" dirty="0">
                <a:latin typeface="Arial"/>
                <a:cs typeface="Arial"/>
              </a:rPr>
              <a:t>interwencją, której istotą jest </a:t>
            </a:r>
            <a:r>
              <a:rPr lang="pl-PL" sz="2000" b="1" dirty="0">
                <a:latin typeface="Arial"/>
                <a:cs typeface="Arial"/>
              </a:rPr>
              <a:t>asystowanie pacjentowi oraz jego opiekunowi przez nawigowanie </a:t>
            </a:r>
            <a:r>
              <a:rPr lang="pl-PL" sz="2000" dirty="0">
                <a:latin typeface="Arial"/>
                <a:cs typeface="Arial"/>
              </a:rPr>
              <a:t>ich po systemie opieki zdrowotnej, pomocy społecznej i zasobach społeczności, </a:t>
            </a:r>
            <a:br>
              <a:rPr lang="pl-PL" sz="2000" dirty="0">
                <a:latin typeface="Arial"/>
                <a:cs typeface="Arial"/>
              </a:rPr>
            </a:br>
            <a:r>
              <a:rPr lang="pl-PL" sz="2000" dirty="0">
                <a:latin typeface="Arial"/>
                <a:cs typeface="Arial"/>
              </a:rPr>
              <a:t>w których żyją.</a:t>
            </a:r>
          </a:p>
          <a:p>
            <a:pPr marL="0" indent="0" algn="just">
              <a:buNone/>
            </a:pPr>
            <a:endParaRPr lang="pl-PL" sz="2000" b="1" dirty="0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pl-PL" sz="2000" b="1" dirty="0">
                <a:solidFill>
                  <a:srgbClr val="FF0000"/>
                </a:solidFill>
                <a:latin typeface="Arial"/>
                <a:cs typeface="Arial"/>
              </a:rPr>
              <a:t>WAŻNE!</a:t>
            </a:r>
            <a:r>
              <a:rPr lang="pl-PL" sz="2000" b="1" dirty="0">
                <a:latin typeface="Arial"/>
                <a:cs typeface="Arial"/>
              </a:rPr>
              <a:t> </a:t>
            </a:r>
            <a:r>
              <a:rPr lang="pl-PL" sz="2000" dirty="0">
                <a:latin typeface="Arial"/>
                <a:cs typeface="Arial"/>
              </a:rPr>
              <a:t>udział w programie jest </a:t>
            </a:r>
            <a:r>
              <a:rPr lang="pl-PL" sz="2000" b="1" dirty="0">
                <a:latin typeface="Arial"/>
                <a:cs typeface="Arial"/>
              </a:rPr>
              <a:t>całkowicie dobrowolny i nie wpływa na zakres otrzymywanych świadczeń zdrowotnych i socjalnych </a:t>
            </a:r>
            <a:r>
              <a:rPr lang="pl-PL" sz="2000" dirty="0">
                <a:latin typeface="Arial"/>
                <a:cs typeface="Arial"/>
              </a:rPr>
              <a:t>zarówno obecnie, jak i w przyszłości. </a:t>
            </a:r>
          </a:p>
          <a:p>
            <a:pPr marL="0" indent="0">
              <a:buNone/>
            </a:pPr>
            <a:endParaRPr lang="pl-PL" sz="1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pl-PL" sz="1600" dirty="0">
                <a:latin typeface="Arial"/>
                <a:cs typeface="Arial"/>
              </a:rPr>
              <a:t> 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200" dirty="0"/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Czym jest EU </a:t>
            </a:r>
            <a:r>
              <a:rPr lang="pl-PL" sz="44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Navigate</a:t>
            </a:r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85115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0" y="2347274"/>
            <a:ext cx="10716327" cy="394908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wdrożenie zorientowanej na pacjenta i jego opiekuna </a:t>
            </a:r>
            <a:r>
              <a:rPr lang="pl-PL" sz="2000" b="1" dirty="0">
                <a:latin typeface="Arial"/>
                <a:cs typeface="Arial"/>
              </a:rPr>
              <a:t>interwencji nawigacyjnej </a:t>
            </a:r>
            <a:br>
              <a:rPr lang="pl-PL" sz="2000" b="1" dirty="0">
                <a:latin typeface="Arial"/>
                <a:cs typeface="Arial"/>
              </a:rPr>
            </a:br>
            <a:r>
              <a:rPr lang="pl-PL" sz="2000" dirty="0">
                <a:latin typeface="Arial"/>
                <a:cs typeface="Arial"/>
              </a:rPr>
              <a:t>(</a:t>
            </a:r>
            <a:r>
              <a:rPr lang="pl-PL" sz="2000" dirty="0" err="1">
                <a:latin typeface="Arial"/>
                <a:cs typeface="Arial"/>
              </a:rPr>
              <a:t>NavCare</a:t>
            </a:r>
            <a:r>
              <a:rPr lang="pl-PL" sz="2000" dirty="0">
                <a:latin typeface="Arial"/>
                <a:cs typeface="Arial"/>
              </a:rPr>
              <a:t> EU) </a:t>
            </a:r>
          </a:p>
          <a:p>
            <a:pPr>
              <a:buFont typeface="Courier New" panose="02070309020205020404" pitchFamily="49" charset="0"/>
              <a:buChar char="o"/>
            </a:pPr>
            <a:endParaRPr lang="pl-PL" sz="2000" dirty="0">
              <a:latin typeface="Arial"/>
              <a:cs typeface="Arial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>
                <a:latin typeface="Arial"/>
                <a:cs typeface="Arial"/>
              </a:rPr>
              <a:t>wsparcie dla osób starszych z aktywną chorobą nowotworową</a:t>
            </a:r>
            <a:r>
              <a:rPr lang="pl-PL" sz="2000" dirty="0">
                <a:latin typeface="Arial"/>
                <a:cs typeface="Arial"/>
              </a:rPr>
              <a:t>, </a:t>
            </a:r>
            <a:br>
              <a:rPr lang="pl-PL" sz="2000" dirty="0">
                <a:latin typeface="Arial"/>
                <a:cs typeface="Arial"/>
              </a:rPr>
            </a:br>
            <a:r>
              <a:rPr lang="pl-PL" sz="2000" dirty="0">
                <a:latin typeface="Arial"/>
                <a:cs typeface="Arial"/>
              </a:rPr>
              <a:t>które są na różnym etapie leczenia i opieki</a:t>
            </a:r>
          </a:p>
          <a:p>
            <a:pPr>
              <a:buFont typeface="Courier New" panose="02070309020205020404" pitchFamily="49" charset="0"/>
              <a:buChar char="o"/>
            </a:pPr>
            <a:endParaRPr lang="pl-PL" sz="2400" dirty="0">
              <a:cs typeface="Calibri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>
                <a:latin typeface="Arial"/>
                <a:cs typeface="Arial"/>
              </a:rPr>
              <a:t>ocena skuteczności</a:t>
            </a:r>
            <a:r>
              <a:rPr lang="pl-PL" sz="2000" dirty="0">
                <a:latin typeface="Arial"/>
                <a:cs typeface="Arial"/>
              </a:rPr>
              <a:t> interwencji nawigacyjnej pod względem: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jakości życia pacjentów i ich opiekunów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efektywności kosztowej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skuteczności nawigacji w różnych systemach opieki zdrowotnej w Europie 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Cele projektu EU </a:t>
            </a:r>
            <a:r>
              <a:rPr lang="pl-PL" sz="44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Navigate</a:t>
            </a:r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4368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ubrania, Ludzka twarz, nadgarstek&#10;&#10;Opis wygenerowany automatycznie">
            <a:extLst>
              <a:ext uri="{FF2B5EF4-FFF2-40B4-BE49-F238E27FC236}">
                <a16:creationId xmlns:a16="http://schemas.microsoft.com/office/drawing/2014/main" id="{5B9F483C-D570-872B-DC60-0EFF07513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103"/>
          <a:stretch/>
        </p:blipFill>
        <p:spPr>
          <a:xfrm>
            <a:off x="20" y="10"/>
            <a:ext cx="12191980" cy="6857989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302F79A0-4A5A-4CEF-9755-85972E31C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336390"/>
            <a:ext cx="6332416" cy="5838454"/>
          </a:xfrm>
          <a:custGeom>
            <a:avLst/>
            <a:gdLst/>
            <a:ahLst/>
            <a:cxnLst/>
            <a:rect l="l" t="t" r="r" b="b"/>
            <a:pathLst>
              <a:path w="6332416" h="5838454">
                <a:moveTo>
                  <a:pt x="63624" y="0"/>
                </a:moveTo>
                <a:lnTo>
                  <a:pt x="82337" y="0"/>
                </a:lnTo>
                <a:lnTo>
                  <a:pt x="6250080" y="0"/>
                </a:lnTo>
                <a:lnTo>
                  <a:pt x="6268793" y="0"/>
                </a:lnTo>
                <a:lnTo>
                  <a:pt x="6283763" y="5614"/>
                </a:lnTo>
                <a:lnTo>
                  <a:pt x="6294991" y="11228"/>
                </a:lnTo>
                <a:lnTo>
                  <a:pt x="6309961" y="16842"/>
                </a:lnTo>
                <a:lnTo>
                  <a:pt x="6317446" y="28069"/>
                </a:lnTo>
                <a:lnTo>
                  <a:pt x="6324931" y="36490"/>
                </a:lnTo>
                <a:lnTo>
                  <a:pt x="6332416" y="47718"/>
                </a:lnTo>
                <a:lnTo>
                  <a:pt x="6332416" y="61752"/>
                </a:lnTo>
                <a:lnTo>
                  <a:pt x="6332416" y="2646984"/>
                </a:lnTo>
                <a:lnTo>
                  <a:pt x="6332416" y="2661018"/>
                </a:lnTo>
                <a:lnTo>
                  <a:pt x="6332416" y="2913585"/>
                </a:lnTo>
                <a:lnTo>
                  <a:pt x="6332416" y="2927620"/>
                </a:lnTo>
                <a:lnTo>
                  <a:pt x="6332416" y="5512851"/>
                </a:lnTo>
                <a:lnTo>
                  <a:pt x="6332416" y="5526886"/>
                </a:lnTo>
                <a:lnTo>
                  <a:pt x="6324931" y="5538114"/>
                </a:lnTo>
                <a:lnTo>
                  <a:pt x="6317446" y="5546534"/>
                </a:lnTo>
                <a:lnTo>
                  <a:pt x="6309961" y="5557762"/>
                </a:lnTo>
                <a:lnTo>
                  <a:pt x="6294991" y="5563376"/>
                </a:lnTo>
                <a:lnTo>
                  <a:pt x="6283763" y="5568990"/>
                </a:lnTo>
                <a:lnTo>
                  <a:pt x="6268793" y="5574604"/>
                </a:lnTo>
                <a:lnTo>
                  <a:pt x="6250080" y="5574604"/>
                </a:lnTo>
                <a:lnTo>
                  <a:pt x="1657955" y="5574604"/>
                </a:lnTo>
                <a:lnTo>
                  <a:pt x="1328610" y="5821613"/>
                </a:lnTo>
                <a:lnTo>
                  <a:pt x="1317382" y="5827227"/>
                </a:lnTo>
                <a:lnTo>
                  <a:pt x="1302412" y="5832840"/>
                </a:lnTo>
                <a:lnTo>
                  <a:pt x="1287442" y="5838454"/>
                </a:lnTo>
                <a:lnTo>
                  <a:pt x="1272472" y="5838454"/>
                </a:lnTo>
                <a:lnTo>
                  <a:pt x="1257501" y="5838454"/>
                </a:lnTo>
                <a:lnTo>
                  <a:pt x="1242531" y="5832840"/>
                </a:lnTo>
                <a:lnTo>
                  <a:pt x="1227561" y="5827227"/>
                </a:lnTo>
                <a:lnTo>
                  <a:pt x="1216333" y="5821613"/>
                </a:lnTo>
                <a:lnTo>
                  <a:pt x="886988" y="5574604"/>
                </a:lnTo>
                <a:lnTo>
                  <a:pt x="82337" y="5574604"/>
                </a:lnTo>
                <a:lnTo>
                  <a:pt x="63624" y="5574604"/>
                </a:lnTo>
                <a:lnTo>
                  <a:pt x="48654" y="5568990"/>
                </a:lnTo>
                <a:lnTo>
                  <a:pt x="37426" y="5563376"/>
                </a:lnTo>
                <a:lnTo>
                  <a:pt x="22456" y="5557762"/>
                </a:lnTo>
                <a:lnTo>
                  <a:pt x="14971" y="5546534"/>
                </a:lnTo>
                <a:lnTo>
                  <a:pt x="7485" y="5538114"/>
                </a:lnTo>
                <a:lnTo>
                  <a:pt x="0" y="5526886"/>
                </a:lnTo>
                <a:lnTo>
                  <a:pt x="0" y="5512851"/>
                </a:lnTo>
                <a:lnTo>
                  <a:pt x="0" y="2927620"/>
                </a:lnTo>
                <a:lnTo>
                  <a:pt x="0" y="2913585"/>
                </a:lnTo>
                <a:lnTo>
                  <a:pt x="0" y="2661018"/>
                </a:lnTo>
                <a:lnTo>
                  <a:pt x="0" y="2646984"/>
                </a:lnTo>
                <a:lnTo>
                  <a:pt x="0" y="61752"/>
                </a:lnTo>
                <a:lnTo>
                  <a:pt x="0" y="47718"/>
                </a:lnTo>
                <a:lnTo>
                  <a:pt x="7485" y="36490"/>
                </a:lnTo>
                <a:lnTo>
                  <a:pt x="14971" y="28069"/>
                </a:lnTo>
                <a:lnTo>
                  <a:pt x="22456" y="16842"/>
                </a:lnTo>
                <a:lnTo>
                  <a:pt x="37426" y="11228"/>
                </a:lnTo>
                <a:lnTo>
                  <a:pt x="48654" y="5614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5723468" y="651932"/>
            <a:ext cx="5706532" cy="1354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7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Czym</a:t>
            </a:r>
            <a:r>
              <a:rPr lang="en-US" sz="37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jest </a:t>
            </a:r>
            <a:r>
              <a:rPr lang="en-US" sz="37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interwencja</a:t>
            </a:r>
            <a:r>
              <a:rPr lang="en-US" sz="37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37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nawigacyjna</a:t>
            </a:r>
            <a:r>
              <a:rPr lang="en-US" sz="37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467" y="2545237"/>
            <a:ext cx="5706533" cy="3068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bezpłatną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formą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pomocy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Clr>
                <a:schemeClr val="accent6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przydzieleniem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osobie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starszej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z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aktywną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chorobą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nowotworową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lub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wskazanemu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przez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nią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opiekunowi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nawigatora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czyli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specjalnie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przeszkolonego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asystenta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/>
            <a:endParaRPr lang="en-US" dirty="0"/>
          </a:p>
          <a:p>
            <a:endParaRPr lang="en-US" dirty="0"/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8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2764F9-4CA3-718C-D6A6-0EE332E9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816839"/>
            <a:ext cx="10571998" cy="970450"/>
          </a:xfrm>
        </p:spPr>
        <p:txBody>
          <a:bodyPr>
            <a:normAutofit/>
          </a:bodyPr>
          <a:lstStyle/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Kim jest nawigator?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663F80-29D0-77DF-EB91-226E40D6B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486238"/>
            <a:ext cx="10554574" cy="3636511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000" b="1" dirty="0">
                <a:latin typeface="Arial"/>
                <a:cs typeface="Arial"/>
              </a:rPr>
              <a:t>Nawigator</a:t>
            </a:r>
            <a:r>
              <a:rPr lang="pl-PL" sz="2000" dirty="0">
                <a:latin typeface="Arial"/>
                <a:cs typeface="Arial"/>
              </a:rPr>
              <a:t> = osoba współpracująca z pacjentem i jego opiekunami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>
                <a:latin typeface="Arial"/>
                <a:cs typeface="Arial"/>
              </a:rPr>
              <a:t>ułatwia nawiązywanie i utrzymanie więzi społecznych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>
                <a:latin typeface="Arial"/>
                <a:cs typeface="Arial"/>
              </a:rPr>
              <a:t>wspiera </a:t>
            </a:r>
            <a:r>
              <a:rPr lang="pl-PL" sz="2000" b="1" dirty="0">
                <a:latin typeface="Arial"/>
                <a:cs typeface="Arial"/>
              </a:rPr>
              <a:t>niezależność</a:t>
            </a:r>
            <a:r>
              <a:rPr lang="pl-PL" sz="2000" dirty="0">
                <a:latin typeface="Arial"/>
                <a:cs typeface="Arial"/>
              </a:rPr>
              <a:t> pacjentów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>
                <a:latin typeface="Arial"/>
                <a:cs typeface="Arial"/>
              </a:rPr>
              <a:t>promuje jakość życia pacjentów 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000" dirty="0">
              <a:latin typeface="Arial"/>
              <a:cs typeface="Arial"/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pl-PL" sz="2000" dirty="0">
                <a:latin typeface="Arial"/>
                <a:cs typeface="Arial"/>
              </a:rPr>
              <a:t>W ramach programu nawigator: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będzie wspierał pacjenta i opiekuna </a:t>
            </a:r>
            <a:r>
              <a:rPr lang="pl-PL" sz="2000" b="1" dirty="0">
                <a:latin typeface="Arial"/>
                <a:cs typeface="Arial"/>
              </a:rPr>
              <a:t>przez 12 miesięcy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będzie</a:t>
            </a:r>
            <a:r>
              <a:rPr lang="pl-PL" sz="2000" b="1" dirty="0">
                <a:latin typeface="Arial"/>
                <a:cs typeface="Arial"/>
              </a:rPr>
              <a:t> kontaktował się się z nimi przynajmniej przez 4 godziny w miesiącu </a:t>
            </a:r>
            <a:r>
              <a:rPr lang="pl-PL" sz="2000" dirty="0">
                <a:latin typeface="Arial"/>
                <a:cs typeface="Arial"/>
              </a:rPr>
              <a:t>w formie osobistej i/lub zdalnej (telefonicznej)</a:t>
            </a:r>
            <a:endParaRPr lang="pl-PL" sz="20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pl-PL" sz="2000" dirty="0">
              <a:latin typeface="Arial"/>
              <a:cs typeface="Arial"/>
            </a:endParaRPr>
          </a:p>
          <a:p>
            <a:endParaRPr lang="pl-PL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55D61C-478A-72FA-DD04-F8A866F4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668" y="2999405"/>
            <a:ext cx="2801906" cy="186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510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2764F9-4CA3-718C-D6A6-0EE332E9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816839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 nawigator może robić dla pacjenta?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663F80-29D0-77DF-EB91-226E40D6B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422689"/>
            <a:ext cx="10554574" cy="3902697"/>
          </a:xfrm>
        </p:spPr>
        <p:txBody>
          <a:bodyPr anchor="t">
            <a:normAutofit/>
          </a:bodyPr>
          <a:lstStyle/>
          <a:p>
            <a:pPr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ea typeface="Verdana"/>
                <a:cs typeface="Arial"/>
              </a:rPr>
              <a:t>pomagać w określaniu jakie są </a:t>
            </a:r>
            <a:r>
              <a:rPr lang="pl-PL" b="1" dirty="0">
                <a:latin typeface="Arial"/>
                <a:ea typeface="Verdana"/>
                <a:cs typeface="Arial"/>
              </a:rPr>
              <a:t>obecne problemy pacjenta i opiekuna</a:t>
            </a:r>
          </a:p>
          <a:p>
            <a:pPr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b="1" dirty="0">
                <a:latin typeface="Arial"/>
                <a:ea typeface="Verdana"/>
                <a:cs typeface="Arial"/>
              </a:rPr>
              <a:t>wspierać w organizowaniu wizyt, usług</a:t>
            </a:r>
            <a:r>
              <a:rPr lang="pl-PL" dirty="0">
                <a:latin typeface="Arial"/>
                <a:ea typeface="Verdana"/>
                <a:cs typeface="Arial"/>
              </a:rPr>
              <a:t> (np</a:t>
            </a:r>
            <a:r>
              <a:rPr lang="pl-PL" dirty="0">
                <a:effectLst/>
                <a:latin typeface="Arial"/>
                <a:ea typeface="Verdana"/>
                <a:cs typeface="Arial"/>
              </a:rPr>
              <a:t>.</a:t>
            </a:r>
            <a:r>
              <a:rPr lang="pl-PL" dirty="0">
                <a:latin typeface="Arial"/>
                <a:ea typeface="Verdana"/>
                <a:cs typeface="Arial"/>
              </a:rPr>
              <a:t> dostawy zakupów, transportu) oraz </a:t>
            </a:r>
            <a:r>
              <a:rPr lang="pl-PL" b="1" dirty="0">
                <a:latin typeface="Arial"/>
                <a:ea typeface="Verdana"/>
                <a:cs typeface="Arial"/>
              </a:rPr>
              <a:t>w kwestiach administracyjnych</a:t>
            </a:r>
            <a:r>
              <a:rPr lang="pl-PL" dirty="0">
                <a:latin typeface="Arial"/>
                <a:ea typeface="Verdana"/>
                <a:cs typeface="Arial"/>
              </a:rPr>
              <a:t> </a:t>
            </a:r>
            <a:br>
              <a:rPr lang="pl-PL" dirty="0">
                <a:latin typeface="Arial"/>
                <a:ea typeface="Verdana"/>
                <a:cs typeface="Arial"/>
              </a:rPr>
            </a:br>
            <a:r>
              <a:rPr lang="pl-PL" dirty="0">
                <a:latin typeface="Arial"/>
                <a:ea typeface="Verdana"/>
                <a:cs typeface="Arial"/>
              </a:rPr>
              <a:t>(np</a:t>
            </a:r>
            <a:r>
              <a:rPr lang="pl-PL" dirty="0">
                <a:effectLst/>
                <a:latin typeface="Arial"/>
                <a:ea typeface="Verdana"/>
                <a:cs typeface="Arial"/>
              </a:rPr>
              <a:t>.</a:t>
            </a:r>
            <a:r>
              <a:rPr lang="pl-PL" dirty="0">
                <a:latin typeface="Arial"/>
                <a:ea typeface="Verdana"/>
                <a:cs typeface="Arial"/>
              </a:rPr>
              <a:t> w wypełnianiu druków urzędowych) </a:t>
            </a:r>
            <a:endParaRPr lang="pl-PL" dirty="0">
              <a:latin typeface="Arial"/>
              <a:cs typeface="Calibri" panose="020F0502020204030204"/>
            </a:endParaRPr>
          </a:p>
          <a:p>
            <a:pPr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ea typeface="Verdana"/>
                <a:cs typeface="Arial"/>
              </a:rPr>
              <a:t>pomagać w </a:t>
            </a:r>
            <a:r>
              <a:rPr lang="pl-PL" b="1" dirty="0">
                <a:latin typeface="Arial"/>
                <a:ea typeface="Verdana"/>
                <a:cs typeface="Arial"/>
              </a:rPr>
              <a:t>pozyskaniu sprzętu </a:t>
            </a:r>
            <a:r>
              <a:rPr lang="pl-PL" dirty="0">
                <a:latin typeface="Arial"/>
                <a:ea typeface="Verdana"/>
                <a:cs typeface="Arial"/>
              </a:rPr>
              <a:t>pomocniczego (np</a:t>
            </a:r>
            <a:r>
              <a:rPr lang="pl-PL" dirty="0">
                <a:effectLst/>
                <a:latin typeface="Arial"/>
                <a:ea typeface="Verdana"/>
                <a:cs typeface="Arial"/>
              </a:rPr>
              <a:t>.</a:t>
            </a:r>
            <a:r>
              <a:rPr lang="pl-PL" dirty="0">
                <a:latin typeface="Arial"/>
                <a:ea typeface="Verdana"/>
                <a:cs typeface="Arial"/>
              </a:rPr>
              <a:t> wózka inwalidzkiego) </a:t>
            </a:r>
            <a:endParaRPr lang="pl-PL" dirty="0">
              <a:latin typeface="Arial"/>
              <a:cs typeface="Calibri" panose="020F0502020204030204"/>
            </a:endParaRPr>
          </a:p>
          <a:p>
            <a:pPr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ea typeface="Verdana"/>
                <a:cs typeface="Arial"/>
              </a:rPr>
              <a:t>wspierać </a:t>
            </a:r>
            <a:r>
              <a:rPr lang="pl-PL" dirty="0">
                <a:effectLst/>
                <a:latin typeface="Arial"/>
                <a:ea typeface="Verdana"/>
                <a:cs typeface="Arial"/>
              </a:rPr>
              <a:t>w </a:t>
            </a:r>
            <a:r>
              <a:rPr lang="pl-PL" dirty="0">
                <a:latin typeface="Arial"/>
                <a:ea typeface="Verdana"/>
                <a:cs typeface="Arial"/>
              </a:rPr>
              <a:t>korzystaniu </a:t>
            </a:r>
            <a:r>
              <a:rPr lang="pl-PL" dirty="0">
                <a:effectLst/>
                <a:latin typeface="Arial"/>
                <a:ea typeface="Verdana"/>
                <a:cs typeface="Arial"/>
              </a:rPr>
              <a:t>z </a:t>
            </a:r>
            <a:r>
              <a:rPr lang="pl-PL" dirty="0">
                <a:latin typeface="Arial"/>
                <a:ea typeface="Verdana"/>
                <a:cs typeface="Arial"/>
              </a:rPr>
              <a:t>usług dostępnych za pomocą </a:t>
            </a:r>
            <a:r>
              <a:rPr lang="pl-PL" b="1" dirty="0">
                <a:latin typeface="Arial"/>
                <a:ea typeface="Verdana"/>
                <a:cs typeface="Arial"/>
              </a:rPr>
              <a:t>Internetu</a:t>
            </a:r>
          </a:p>
          <a:p>
            <a:pPr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pl-PL" b="1" dirty="0">
              <a:latin typeface="Arial"/>
              <a:cs typeface="Calibri" panose="020F0502020204030204"/>
            </a:endParaRPr>
          </a:p>
          <a:p>
            <a:pPr marL="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NAWIGATOR NIE ZAŁATWIA SPRAW ZA PACJENTA, ale podpowiada jak PACJENT ma to zrobić </a:t>
            </a:r>
            <a:b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pl-PL" dirty="0">
                <a:latin typeface="Arial"/>
                <a:cs typeface="Arial"/>
              </a:rPr>
              <a:t>JAK? GDZIE?</a:t>
            </a:r>
          </a:p>
        </p:txBody>
      </p:sp>
    </p:spTree>
    <p:extLst>
      <p:ext uri="{BB962C8B-B14F-4D97-AF65-F5344CB8AC3E}">
        <p14:creationId xmlns:p14="http://schemas.microsoft.com/office/powerpoint/2010/main" val="372800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0" y="2620652"/>
            <a:ext cx="10716327" cy="3675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współpraca nawigatora z pacjentem i jego opiekunem aby wypracować bliską relację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zwiększanie </a:t>
            </a:r>
            <a:r>
              <a:rPr lang="pl-PL" sz="2000" b="1" dirty="0">
                <a:latin typeface="Arial"/>
                <a:cs typeface="Arial"/>
              </a:rPr>
              <a:t>wsparcia społecznego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b="1" dirty="0">
                <a:latin typeface="Arial"/>
                <a:cs typeface="Arial"/>
              </a:rPr>
              <a:t>wzmacnianie pozycji pacjenta i jego opiekuna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zwiększanie samodzielności w poszukiwaniu rozwiązań bieżących problemów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000" dirty="0">
                <a:latin typeface="Arial"/>
                <a:cs typeface="Arial"/>
              </a:rPr>
              <a:t>dostarczanie wskazówek i porad </a:t>
            </a:r>
            <a:r>
              <a:rPr lang="pl-PL" sz="2000" b="1" dirty="0">
                <a:latin typeface="Arial"/>
                <a:cs typeface="Arial"/>
              </a:rPr>
              <a:t>jak poruszać się  po systemie opieki zdrowotnej </a:t>
            </a:r>
            <a:br>
              <a:rPr lang="pl-PL" sz="2000" b="1" dirty="0">
                <a:latin typeface="Arial"/>
                <a:cs typeface="Arial"/>
              </a:rPr>
            </a:br>
            <a:r>
              <a:rPr lang="pl-PL" sz="2000" dirty="0">
                <a:latin typeface="Arial"/>
                <a:cs typeface="Arial"/>
              </a:rPr>
              <a:t>oraz jak korzystać z lokalnych zasobów</a:t>
            </a:r>
            <a:endParaRPr lang="pl-PL" sz="2200" dirty="0"/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Jakie są cele nawigacji?</a:t>
            </a:r>
          </a:p>
        </p:txBody>
      </p:sp>
    </p:spTree>
    <p:extLst>
      <p:ext uri="{BB962C8B-B14F-4D97-AF65-F5344CB8AC3E}">
        <p14:creationId xmlns:p14="http://schemas.microsoft.com/office/powerpoint/2010/main" val="134133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408E60-822E-16CD-A85A-A83422F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0" y="2479249"/>
            <a:ext cx="10716327" cy="38171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osoby które </a:t>
            </a:r>
            <a:r>
              <a:rPr lang="pl-PL" b="1" dirty="0">
                <a:latin typeface="Arial"/>
                <a:cs typeface="Arial"/>
              </a:rPr>
              <a:t>ukończyły 70 rok życia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mają zdiagnozowaną i aktywną chorobę nowotworową na dowolnym stadium i/lub będące w trakcie leczenia onkologicznego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u których w przeciągu </a:t>
            </a:r>
            <a:r>
              <a:rPr lang="pl-PL" b="1" dirty="0">
                <a:latin typeface="Arial"/>
                <a:cs typeface="Arial"/>
              </a:rPr>
              <a:t>ostatnich 6 miesięcy doszło do pogorszenia stopnia sprawności </a:t>
            </a:r>
            <a:r>
              <a:rPr lang="pl-PL" dirty="0">
                <a:latin typeface="Arial"/>
                <a:cs typeface="Arial"/>
              </a:rPr>
              <a:t>fizycznej </a:t>
            </a:r>
            <a:r>
              <a:rPr lang="pl-PL" b="1" dirty="0">
                <a:latin typeface="Arial"/>
                <a:cs typeface="Arial"/>
              </a:rPr>
              <a:t>i zmniejszenia niezależności</a:t>
            </a:r>
            <a:r>
              <a:rPr lang="pl-PL" dirty="0">
                <a:latin typeface="Arial"/>
                <a:cs typeface="Arial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mieszkające </a:t>
            </a:r>
            <a:r>
              <a:rPr lang="pl-PL" b="1" dirty="0">
                <a:latin typeface="Arial"/>
                <a:cs typeface="Arial"/>
              </a:rPr>
              <a:t>na terenie Krakowa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mieszkające w domu/mieszkaniu (w tzw. środowisku)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Arial"/>
                <a:cs typeface="Arial"/>
              </a:rPr>
              <a:t>mówiące biegle w języku polskim</a:t>
            </a:r>
          </a:p>
          <a:p>
            <a:pPr>
              <a:buFont typeface="Courier New" panose="02070309020205020404" pitchFamily="49" charset="0"/>
              <a:buChar char="o"/>
            </a:pPr>
            <a:endParaRPr lang="pl-PL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  <a:latin typeface="Arial"/>
                <a:cs typeface="Arial"/>
              </a:rPr>
              <a:t>WAŻNE!</a:t>
            </a:r>
            <a:r>
              <a:rPr lang="pl-PL" b="1" dirty="0">
                <a:latin typeface="Arial"/>
                <a:cs typeface="Arial"/>
              </a:rPr>
              <a:t> </a:t>
            </a:r>
            <a:r>
              <a:rPr lang="pl-PL" dirty="0">
                <a:latin typeface="Arial"/>
                <a:cs typeface="Arial"/>
              </a:rPr>
              <a:t>w programie </a:t>
            </a:r>
            <a:r>
              <a:rPr lang="pl-PL" b="1" dirty="0">
                <a:latin typeface="Arial"/>
                <a:cs typeface="Arial"/>
              </a:rPr>
              <a:t>mogą wziąć udział zarówno osoby wraz z nieformalnymi opiekunami </a:t>
            </a:r>
            <a:r>
              <a:rPr lang="pl-PL" dirty="0">
                <a:latin typeface="Arial"/>
                <a:cs typeface="Arial"/>
              </a:rPr>
              <a:t>(osobami pomagającymi im w codziennych czynnościach)</a:t>
            </a:r>
            <a:r>
              <a:rPr lang="pl-PL" b="1" dirty="0">
                <a:latin typeface="Arial"/>
                <a:cs typeface="Arial"/>
              </a:rPr>
              <a:t> jak i nieposiadające opiekunów </a:t>
            </a:r>
            <a:endParaRPr lang="pl-PL" b="1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621174A-36F4-4F69-15DD-100911DD096D}"/>
              </a:ext>
            </a:extLst>
          </p:cNvPr>
          <p:cNvSpPr txBox="1">
            <a:spLocks/>
          </p:cNvSpPr>
          <p:nvPr/>
        </p:nvSpPr>
        <p:spPr>
          <a:xfrm>
            <a:off x="810000" y="816839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Kto może wziąć udział w programie?</a:t>
            </a:r>
          </a:p>
        </p:txBody>
      </p:sp>
    </p:spTree>
    <p:extLst>
      <p:ext uri="{BB962C8B-B14F-4D97-AF65-F5344CB8AC3E}">
        <p14:creationId xmlns:p14="http://schemas.microsoft.com/office/powerpoint/2010/main" val="292095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ytat">
  <a:themeElements>
    <a:clrScheme name="Niestandardowy 3">
      <a:dk1>
        <a:srgbClr val="7F7F7F"/>
      </a:dk1>
      <a:lt1>
        <a:sysClr val="window" lastClr="FFFFFF"/>
      </a:lt1>
      <a:dk2>
        <a:srgbClr val="641766"/>
      </a:dk2>
      <a:lt2>
        <a:srgbClr val="D8D9DC"/>
      </a:lt2>
      <a:accent1>
        <a:srgbClr val="BFF6F0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962399"/>
      </a:accent6>
      <a:hlink>
        <a:srgbClr val="2481BA"/>
      </a:hlink>
      <a:folHlink>
        <a:srgbClr val="8C8C8C"/>
      </a:folHlink>
    </a:clrScheme>
    <a:fontScheme name="Cytat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yta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TM03457503[[fn=Cytat]]</Template>
  <TotalTime>45</TotalTime>
  <Words>861</Words>
  <Application>Microsoft Office PowerPoint</Application>
  <PresentationFormat>Panoramiczny</PresentationFormat>
  <Paragraphs>108</Paragraphs>
  <Slides>14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Wingdings</vt:lpstr>
      <vt:lpstr>Wingdings 2</vt:lpstr>
      <vt:lpstr>Cytat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Kim jest nawigator? </vt:lpstr>
      <vt:lpstr>Co nawigator może robić dla pacjenta? 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uwagę!</vt:lpstr>
      <vt:lpstr>Więcej informacji na stronach: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 Krawczycka-Mika</dc:creator>
  <cp:lastModifiedBy>Małgorzata Filipińska</cp:lastModifiedBy>
  <cp:revision>716</cp:revision>
  <dcterms:created xsi:type="dcterms:W3CDTF">2023-09-22T09:39:49Z</dcterms:created>
  <dcterms:modified xsi:type="dcterms:W3CDTF">2024-01-26T05:55:01Z</dcterms:modified>
</cp:coreProperties>
</file>